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97" r:id="rId3"/>
    <p:sldId id="310" r:id="rId4"/>
    <p:sldId id="329" r:id="rId5"/>
    <p:sldId id="330" r:id="rId6"/>
    <p:sldId id="331" r:id="rId7"/>
    <p:sldId id="356" r:id="rId8"/>
    <p:sldId id="341" r:id="rId9"/>
    <p:sldId id="299" r:id="rId10"/>
    <p:sldId id="300" r:id="rId11"/>
    <p:sldId id="302" r:id="rId12"/>
    <p:sldId id="303" r:id="rId13"/>
    <p:sldId id="304" r:id="rId14"/>
    <p:sldId id="305" r:id="rId15"/>
    <p:sldId id="262" r:id="rId16"/>
    <p:sldId id="263" r:id="rId17"/>
    <p:sldId id="309" r:id="rId18"/>
    <p:sldId id="264" r:id="rId19"/>
    <p:sldId id="265" r:id="rId20"/>
    <p:sldId id="269" r:id="rId21"/>
    <p:sldId id="258" r:id="rId22"/>
    <p:sldId id="320" r:id="rId23"/>
    <p:sldId id="270" r:id="rId24"/>
    <p:sldId id="271" r:id="rId25"/>
    <p:sldId id="272" r:id="rId26"/>
    <p:sldId id="274" r:id="rId27"/>
    <p:sldId id="273" r:id="rId28"/>
    <p:sldId id="283" r:id="rId29"/>
    <p:sldId id="284" r:id="rId30"/>
    <p:sldId id="285" r:id="rId31"/>
    <p:sldId id="266" r:id="rId32"/>
    <p:sldId id="286" r:id="rId33"/>
    <p:sldId id="306" r:id="rId34"/>
    <p:sldId id="307" r:id="rId35"/>
    <p:sldId id="308" r:id="rId36"/>
    <p:sldId id="316" r:id="rId37"/>
    <p:sldId id="357" r:id="rId38"/>
    <p:sldId id="358" r:id="rId39"/>
    <p:sldId id="359" r:id="rId40"/>
    <p:sldId id="361" r:id="rId41"/>
    <p:sldId id="362" r:id="rId42"/>
    <p:sldId id="360" r:id="rId43"/>
    <p:sldId id="340" r:id="rId44"/>
    <p:sldId id="345" r:id="rId45"/>
    <p:sldId id="344" r:id="rId46"/>
    <p:sldId id="337" r:id="rId47"/>
    <p:sldId id="338" r:id="rId48"/>
    <p:sldId id="339" r:id="rId49"/>
    <p:sldId id="333" r:id="rId50"/>
    <p:sldId id="334" r:id="rId51"/>
    <p:sldId id="335" r:id="rId52"/>
    <p:sldId id="336" r:id="rId53"/>
    <p:sldId id="317" r:id="rId54"/>
    <p:sldId id="275" r:id="rId55"/>
    <p:sldId id="312" r:id="rId56"/>
    <p:sldId id="276" r:id="rId57"/>
    <p:sldId id="313" r:id="rId58"/>
    <p:sldId id="321" r:id="rId59"/>
    <p:sldId id="314" r:id="rId60"/>
    <p:sldId id="319" r:id="rId61"/>
    <p:sldId id="343" r:id="rId62"/>
    <p:sldId id="318" r:id="rId63"/>
    <p:sldId id="342" r:id="rId64"/>
    <p:sldId id="315" r:id="rId65"/>
    <p:sldId id="277" r:id="rId66"/>
    <p:sldId id="311" r:id="rId67"/>
    <p:sldId id="324" r:id="rId68"/>
    <p:sldId id="349" r:id="rId69"/>
    <p:sldId id="350" r:id="rId70"/>
    <p:sldId id="351" r:id="rId71"/>
    <p:sldId id="352" r:id="rId72"/>
    <p:sldId id="353" r:id="rId73"/>
    <p:sldId id="354" r:id="rId74"/>
    <p:sldId id="346" r:id="rId75"/>
    <p:sldId id="347" r:id="rId76"/>
    <p:sldId id="282" r:id="rId77"/>
    <p:sldId id="281" r:id="rId78"/>
    <p:sldId id="327" r:id="rId79"/>
    <p:sldId id="348" r:id="rId80"/>
    <p:sldId id="328" r:id="rId81"/>
    <p:sldId id="355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64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7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24" y="6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DB37E-1281-C84B-AA45-66C9974EACB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7A4AA-7CF1-B944-949E-0E3890C10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1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2007 was 300</a:t>
            </a:r>
            <a:r>
              <a:rPr lang="en-US" baseline="30000" dirty="0"/>
              <a:t>th</a:t>
            </a:r>
            <a:r>
              <a:rPr lang="en-US" dirty="0"/>
              <a:t> anniversary</a:t>
            </a:r>
            <a:r>
              <a:rPr lang="en-US" baseline="0" dirty="0"/>
              <a:t> of his birth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http://diptera.info/forum/attachments/jf09-0798.jpg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http://diptera.info/forum/attachments/jf09-0798.jpg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B7CD30-526B-9A44-84F8-AA7507D22E04}" type="slidenum">
              <a:rPr lang="en-US"/>
              <a:pPr/>
              <a:t>68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14E91F-7F01-B841-A6C3-7679920F766E}" type="slidenum">
              <a:rPr lang="en-US"/>
              <a:pPr/>
              <a:t>69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4359D0-DDBA-6846-B22D-5A1FEB764730}" type="slidenum">
              <a:rPr lang="en-US"/>
              <a:pPr/>
              <a:t>70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4D5A6CE-06D3-164A-817D-75D557E3179E}" type="slidenum">
              <a:rPr lang="en-US"/>
              <a:pPr/>
              <a:t>71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42CFF5B-714B-9A49-8A79-E16934CEA445}" type="slidenum">
              <a:rPr lang="en-US"/>
              <a:pPr/>
              <a:t>72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C02692-6629-FD41-8745-C4FFBA33190F}" type="slidenum">
              <a:rPr lang="en-US"/>
              <a:pPr/>
              <a:t>73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8FEA88-1B80-BA42-AC5D-0D2A2AE1B78E}" type="slidenum">
              <a:rPr lang="en-US"/>
              <a:pPr/>
              <a:t>76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01D05C-E583-A94A-8383-71CCE26380F8}" type="slidenum">
              <a:rPr lang="en-US"/>
              <a:pPr/>
              <a:t>77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http://biostor.org/reference/111737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is not universal (ironically), different codes, leads to homonyms (give examples, e.g. </a:t>
            </a:r>
            <a:r>
              <a:rPr lang="en-US" dirty="0" err="1"/>
              <a:t>Morus</a:t>
            </a:r>
            <a:r>
              <a:rPr lang="en-US" dirty="0"/>
              <a:t>, </a:t>
            </a:r>
            <a:r>
              <a:rPr lang="en-US" dirty="0" err="1"/>
              <a:t>Agathis</a:t>
            </a:r>
            <a:r>
              <a:rPr lang="en-US" dirty="0"/>
              <a:t> </a:t>
            </a:r>
            <a:r>
              <a:rPr lang="en-US" dirty="0" err="1"/>
              <a:t>montana</a:t>
            </a:r>
            <a:r>
              <a:rPr lang="en-US" dirty="0"/>
              <a:t>,) Mention web sites that suffer from these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FEFF98-7165-7F4C-ADD1-3965C5257F83}" type="slidenum">
              <a:rPr lang="en-GB">
                <a:latin typeface="Times" pitchFamily="1" charset="0"/>
              </a:rPr>
              <a:pPr/>
              <a:t>13</a:t>
            </a:fld>
            <a:endParaRPr lang="en-GB">
              <a:latin typeface="Times" pitchFamily="1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BDF3A7-5072-8141-85F8-4D98B331E0E3}" type="slidenum">
              <a:rPr lang="en-GB">
                <a:latin typeface="Times" pitchFamily="1" charset="0"/>
              </a:rPr>
              <a:pPr/>
              <a:t>14</a:t>
            </a:fld>
            <a:endParaRPr lang="en-GB">
              <a:latin typeface="Times" pitchFamily="1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Unikots, unicellular and free-living multicellular organisms all have one flagellum, biokonts have two (note that Euglena has two, one small, one large)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Melbourne 2011 code fungi will have a single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DE775D-E034-BE41-B5FD-DB34B2B0DE56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D567E1-1D77-6D47-B96B-982C750657B5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http://www.birding2asia.com/InFocus/WesternHoolockGibbon.html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394B8-6DBD-0646-A852-8FB906F5F32C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D7799-D4F4-0B43-BD3F-778455D69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BBBE3-CA70-444B-9ED8-558F58E19B7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rpage/Sites/teaching-online/pgt/course/taxonomy/movies/Hitler%20rants%20on%20taxonomists%20(From%20the%20Bog).MP4" TargetMode="External"/><Relationship Id="rId1" Type="http://schemas.microsoft.com/office/2007/relationships/media" Target="file:////Users/rpage/Sites/teaching-online/pgt/course/taxonomy/movies/Hitler%20rants%20on%20taxonomists%20(From%20the%20Bog).MP4" TargetMode="Externa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taxonomy/movies/spacetree.mov" TargetMode="External"/><Relationship Id="rId1" Type="http://schemas.microsoft.com/office/2007/relationships/media" Target="file:////Users/rpage/Sites/teaching-online/pgt/course/taxonomy/movies/spacetree.mov" TargetMode="External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Taxonomy</a:t>
            </a:r>
            <a:endParaRPr lang="en-US" dirty="0"/>
          </a:p>
        </p:txBody>
      </p:sp>
      <p:pic>
        <p:nvPicPr>
          <p:cNvPr id="4" name="Picture 2" descr="ridl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20788"/>
            <a:ext cx="5715000" cy="56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Animals</a:t>
            </a:r>
            <a:br>
              <a:rPr lang="en-US" dirty="0"/>
            </a:br>
            <a:r>
              <a:rPr lang="en-US" dirty="0"/>
              <a:t>(International Code of Zoological Nomenclature)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Plants and Fungi</a:t>
            </a:r>
            <a:br>
              <a:rPr lang="en-US" dirty="0"/>
            </a:br>
            <a:r>
              <a:rPr lang="en-US" dirty="0"/>
              <a:t>(International Code of Botanical Nomenclature)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Bacteria</a:t>
            </a:r>
            <a:br>
              <a:rPr lang="en-US" dirty="0"/>
            </a:br>
            <a:r>
              <a:rPr lang="en-US" dirty="0"/>
              <a:t>(International Code of Nomenclature of Bacteria)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1F6667-A5D5-8748-8712-66DBD2043E87}" type="slidenum">
              <a:rPr lang="en-US" smtClean="0">
                <a:latin typeface="Times" pitchFamily="1" charset="0"/>
              </a:rPr>
              <a:pPr/>
              <a:t>13</a:t>
            </a:fld>
            <a:endParaRPr lang="en-US">
              <a:latin typeface="Times" pitchFamily="1" charset="0"/>
            </a:endParaRPr>
          </a:p>
        </p:txBody>
      </p:sp>
      <p:pic>
        <p:nvPicPr>
          <p:cNvPr id="38915" name="Picture 2" descr="treeoflif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0"/>
            <a:ext cx="53038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7543801" y="3505200"/>
            <a:ext cx="23780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Constructed from ribosomal RNA sequences</a:t>
            </a:r>
          </a:p>
        </p:txBody>
      </p:sp>
      <p:sp>
        <p:nvSpPr>
          <p:cNvPr id="21508" name="Freeform 4"/>
          <p:cNvSpPr>
            <a:spLocks/>
          </p:cNvSpPr>
          <p:nvPr/>
        </p:nvSpPr>
        <p:spPr bwMode="auto">
          <a:xfrm>
            <a:off x="2819400" y="3505200"/>
            <a:ext cx="609600" cy="838200"/>
          </a:xfrm>
          <a:custGeom>
            <a:avLst/>
            <a:gdLst>
              <a:gd name="T0" fmla="*/ 2147483647 w 384"/>
              <a:gd name="T1" fmla="*/ 2147483647 h 480"/>
              <a:gd name="T2" fmla="*/ 2147483647 w 384"/>
              <a:gd name="T3" fmla="*/ 0 h 480"/>
              <a:gd name="T4" fmla="*/ 2147483647 w 384"/>
              <a:gd name="T5" fmla="*/ 0 h 480"/>
              <a:gd name="T6" fmla="*/ 0 w 384"/>
              <a:gd name="T7" fmla="*/ 2147483647 h 480"/>
              <a:gd name="T8" fmla="*/ 2147483647 w 384"/>
              <a:gd name="T9" fmla="*/ 2147483647 h 480"/>
              <a:gd name="T10" fmla="*/ 2147483647 w 384"/>
              <a:gd name="T11" fmla="*/ 2147483647 h 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480"/>
              <a:gd name="T20" fmla="*/ 384 w 384"/>
              <a:gd name="T21" fmla="*/ 480 h 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480">
                <a:moveTo>
                  <a:pt x="384" y="480"/>
                </a:moveTo>
                <a:lnTo>
                  <a:pt x="336" y="0"/>
                </a:lnTo>
                <a:lnTo>
                  <a:pt x="144" y="0"/>
                </a:lnTo>
                <a:lnTo>
                  <a:pt x="0" y="288"/>
                </a:lnTo>
                <a:lnTo>
                  <a:pt x="48" y="480"/>
                </a:lnTo>
                <a:cubicBezTo>
                  <a:pt x="160" y="480"/>
                  <a:pt x="272" y="480"/>
                  <a:pt x="384" y="48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Rectangle 5"/>
          <p:cNvSpPr>
            <a:spLocks noGrp="1" noChangeArrowheads="1"/>
          </p:cNvSpPr>
          <p:nvPr>
            <p:ph type="title"/>
          </p:nvPr>
        </p:nvSpPr>
        <p:spPr>
          <a:xfrm>
            <a:off x="6629400" y="609600"/>
            <a:ext cx="3352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>
                <a:ea typeface="ＭＳ Ｐゴシック" pitchFamily="1" charset="-128"/>
                <a:cs typeface="ＭＳ Ｐゴシック" pitchFamily="1" charset="-128"/>
              </a:rPr>
              <a:t>Evolutionary tree for all of life</a:t>
            </a:r>
          </a:p>
        </p:txBody>
      </p:sp>
      <p:sp>
        <p:nvSpPr>
          <p:cNvPr id="21510" name="Freeform 6"/>
          <p:cNvSpPr>
            <a:spLocks/>
          </p:cNvSpPr>
          <p:nvPr/>
        </p:nvSpPr>
        <p:spPr bwMode="auto">
          <a:xfrm>
            <a:off x="2286000" y="4038600"/>
            <a:ext cx="3276600" cy="2514600"/>
          </a:xfrm>
          <a:custGeom>
            <a:avLst/>
            <a:gdLst>
              <a:gd name="T0" fmla="*/ 2147483647 w 2064"/>
              <a:gd name="T1" fmla="*/ 2147483647 h 1584"/>
              <a:gd name="T2" fmla="*/ 2147483647 w 2064"/>
              <a:gd name="T3" fmla="*/ 2147483647 h 1584"/>
              <a:gd name="T4" fmla="*/ 2147483647 w 2064"/>
              <a:gd name="T5" fmla="*/ 0 h 1584"/>
              <a:gd name="T6" fmla="*/ 2147483647 w 2064"/>
              <a:gd name="T7" fmla="*/ 2147483647 h 1584"/>
              <a:gd name="T8" fmla="*/ 2147483647 w 2064"/>
              <a:gd name="T9" fmla="*/ 2147483647 h 1584"/>
              <a:gd name="T10" fmla="*/ 0 w 2064"/>
              <a:gd name="T11" fmla="*/ 2147483647 h 1584"/>
              <a:gd name="T12" fmla="*/ 2147483647 w 2064"/>
              <a:gd name="T13" fmla="*/ 2147483647 h 1584"/>
              <a:gd name="T14" fmla="*/ 2147483647 w 2064"/>
              <a:gd name="T15" fmla="*/ 2147483647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4"/>
              <a:gd name="T25" fmla="*/ 0 h 1584"/>
              <a:gd name="T26" fmla="*/ 2064 w 2064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4" h="1584">
                <a:moveTo>
                  <a:pt x="720" y="192"/>
                </a:moveTo>
                <a:lnTo>
                  <a:pt x="1104" y="240"/>
                </a:lnTo>
                <a:lnTo>
                  <a:pt x="1440" y="0"/>
                </a:lnTo>
                <a:lnTo>
                  <a:pt x="2064" y="432"/>
                </a:lnTo>
                <a:lnTo>
                  <a:pt x="1440" y="1584"/>
                </a:lnTo>
                <a:lnTo>
                  <a:pt x="0" y="1152"/>
                </a:lnTo>
                <a:lnTo>
                  <a:pt x="144" y="96"/>
                </a:lnTo>
                <a:lnTo>
                  <a:pt x="384" y="19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20A0A8-591D-934F-94EC-B8F51126530E}" type="slidenum">
              <a:rPr lang="en-US" smtClean="0">
                <a:latin typeface="Times" pitchFamily="1" charset="0"/>
              </a:rPr>
              <a:pPr/>
              <a:t>14</a:t>
            </a:fld>
            <a:endParaRPr lang="en-US">
              <a:latin typeface="Times" pitchFamily="1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609600"/>
            <a:ext cx="7620000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2819401" y="6248400"/>
            <a:ext cx="651492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Lucida Grande" pitchFamily="1" charset="0"/>
              </a:rPr>
              <a:t>The Deep Roots of Eukaryotes, S. L. Baldauf, Science Jun 13 2003: 1703-1706</a:t>
            </a:r>
          </a:p>
        </p:txBody>
      </p:sp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58200" y="76201"/>
            <a:ext cx="1066800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8800" y="4495800"/>
            <a:ext cx="10668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86600" y="76200"/>
            <a:ext cx="1371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39200" y="1143001"/>
            <a:ext cx="10668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601200" y="1676401"/>
            <a:ext cx="990600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00200" y="2514600"/>
            <a:ext cx="9906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00200" y="4267201"/>
            <a:ext cx="9144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8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62400" y="152400"/>
            <a:ext cx="1066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9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971800" y="152401"/>
            <a:ext cx="9906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0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372600" y="5695950"/>
            <a:ext cx="1143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1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52601" y="5257801"/>
            <a:ext cx="727075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2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229600" y="3581400"/>
            <a:ext cx="66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73" name="TextBox 17"/>
          <p:cNvSpPr txBox="1">
            <a:spLocks noChangeArrowheads="1"/>
          </p:cNvSpPr>
          <p:nvPr/>
        </p:nvSpPr>
        <p:spPr bwMode="auto">
          <a:xfrm>
            <a:off x="3657601" y="5715000"/>
            <a:ext cx="10115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Unikonts</a:t>
            </a:r>
          </a:p>
        </p:txBody>
      </p:sp>
      <p:sp>
        <p:nvSpPr>
          <p:cNvPr id="45074" name="TextBox 18"/>
          <p:cNvSpPr txBox="1">
            <a:spLocks noChangeArrowheads="1"/>
          </p:cNvSpPr>
          <p:nvPr/>
        </p:nvSpPr>
        <p:spPr bwMode="auto">
          <a:xfrm>
            <a:off x="7086601" y="5715000"/>
            <a:ext cx="867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Bikonts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Fungi </a:t>
            </a:r>
            <a:r>
              <a:rPr lang="en-US" strike="sngStrike" dirty="0"/>
              <a:t>can</a:t>
            </a:r>
            <a:r>
              <a:rPr lang="en-US" dirty="0"/>
              <a:t> could have two names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anamorph</a:t>
            </a:r>
            <a:r>
              <a:rPr lang="en-US" dirty="0"/>
              <a:t> and </a:t>
            </a:r>
            <a:r>
              <a:rPr lang="en-US" dirty="0" err="1"/>
              <a:t>telomorph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 err="1"/>
              <a:t>Anamorph</a:t>
            </a:r>
            <a:r>
              <a:rPr lang="en-US" dirty="0"/>
              <a:t> is asexual phase, </a:t>
            </a:r>
          </a:p>
          <a:p>
            <a:r>
              <a:rPr lang="en-US" dirty="0" err="1"/>
              <a:t>telomorph</a:t>
            </a:r>
            <a:r>
              <a:rPr lang="en-US" dirty="0"/>
              <a:t> is sexual stage</a:t>
            </a:r>
          </a:p>
          <a:p>
            <a:r>
              <a:rPr lang="en-US" dirty="0"/>
              <a:t>[DNA makes it possible to match the two]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Protists</a:t>
            </a:r>
            <a:r>
              <a:rPr lang="en-US" dirty="0"/>
              <a:t>” (animal, plant, or both?)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ambiregnal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Microsporida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273" y="2999448"/>
            <a:ext cx="4809776" cy="3439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338" y="1674208"/>
            <a:ext cx="68688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Originally regarded as </a:t>
            </a:r>
            <a:r>
              <a:rPr lang="en-US" sz="2400" dirty="0" err="1"/>
              <a:t>protists</a:t>
            </a:r>
            <a:r>
              <a:rPr lang="en-US" sz="2400" dirty="0"/>
              <a:t> and named under zoological code, they are now known to be  fungi, but will remain under zoological rules for naming.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Homonyms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Paris, Texas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6000" y="6248400"/>
            <a:ext cx="76200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</a:pPr>
            <a:r>
              <a:rPr lang="en-GB" sz="1200" dirty="0"/>
              <a:t>O Lambert </a:t>
            </a:r>
            <a:r>
              <a:rPr lang="en-GB" sz="1200" i="1" dirty="0"/>
              <a:t>et al.</a:t>
            </a:r>
            <a:r>
              <a:rPr lang="en-GB" sz="1200" dirty="0"/>
              <a:t> </a:t>
            </a:r>
            <a:r>
              <a:rPr lang="en-GB" sz="1200" i="1" dirty="0"/>
              <a:t>Nature</a:t>
            </a:r>
            <a:r>
              <a:rPr lang="en-GB" sz="1200" dirty="0"/>
              <a:t> </a:t>
            </a:r>
            <a:r>
              <a:rPr lang="en-GB" sz="1200" b="1" dirty="0"/>
              <a:t>466</a:t>
            </a:r>
            <a:r>
              <a:rPr lang="en-GB" sz="1200" dirty="0"/>
              <a:t>, 105-108 (2010) doi:10.1038/nature09067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1905001" y="228601"/>
            <a:ext cx="8397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>
            <a:prstTxWarp prst="textNoShape">
              <a:avLst/>
            </a:prstTxWarp>
            <a:spAutoFit/>
          </a:bodyPr>
          <a:lstStyle/>
          <a:p>
            <a:r>
              <a:rPr lang="en-GB" dirty="0"/>
              <a:t>Skull, mandible and tooth morphology of the </a:t>
            </a:r>
            <a:r>
              <a:rPr lang="en-GB" dirty="0" err="1"/>
              <a:t>holotype</a:t>
            </a:r>
            <a:r>
              <a:rPr lang="en-GB" dirty="0"/>
              <a:t> of </a:t>
            </a:r>
            <a:r>
              <a:rPr lang="en-GB" i="1" dirty="0"/>
              <a:t>L</a:t>
            </a:r>
            <a:r>
              <a:rPr lang="en-GB" dirty="0"/>
              <a:t>. </a:t>
            </a:r>
            <a:r>
              <a:rPr lang="en-GB" i="1" dirty="0" err="1"/>
              <a:t>melvillei</a:t>
            </a:r>
            <a:r>
              <a:rPr lang="en-GB" dirty="0"/>
              <a:t> MUSM 1676.</a:t>
            </a:r>
          </a:p>
        </p:txBody>
      </p:sp>
      <p:pic>
        <p:nvPicPr>
          <p:cNvPr id="7199" name="Picture 31" descr="natureRG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1" y="6172201"/>
            <a:ext cx="1230313" cy="276225"/>
          </a:xfrm>
          <a:prstGeom prst="rect">
            <a:avLst/>
          </a:prstGeom>
          <a:noFill/>
        </p:spPr>
      </p:pic>
      <p:pic>
        <p:nvPicPr>
          <p:cNvPr id="7303" name="Picture 135" descr="nature09067-f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1048" y="838200"/>
            <a:ext cx="5940552" cy="504213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Linnaeus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569214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40" y="556873"/>
            <a:ext cx="7896212" cy="56759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Leviathan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i="1" dirty="0"/>
              <a:t>Leviathan </a:t>
            </a:r>
            <a:r>
              <a:rPr lang="en-US" dirty="0"/>
              <a:t>had already been used as a genus name…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eviath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208" y="0"/>
            <a:ext cx="3959584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Oops…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Leviathan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035050"/>
            <a:ext cx="8293100" cy="4787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/>
              <a:t>Livyatan</a:t>
            </a:r>
            <a:r>
              <a:rPr lang="en-US" i="1" dirty="0"/>
              <a:t>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homonyms matter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Caeciliidae</a:t>
            </a:r>
            <a:endParaRPr lang="en-US" dirty="0"/>
          </a:p>
        </p:txBody>
      </p:sp>
      <p:pic>
        <p:nvPicPr>
          <p:cNvPr id="63491" name="Picture 4" descr="dermophis_mexicanus_ebinuma_3-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5846" y="1194114"/>
            <a:ext cx="7400308" cy="556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GBIF in 2008 for “</a:t>
            </a:r>
            <a:r>
              <a:rPr lang="en-US" dirty="0" err="1"/>
              <a:t>Caeciliidae</a:t>
            </a:r>
            <a:r>
              <a:rPr lang="en-US" dirty="0"/>
              <a:t>”</a:t>
            </a:r>
          </a:p>
        </p:txBody>
      </p:sp>
      <p:pic>
        <p:nvPicPr>
          <p:cNvPr id="64515" name="Content Placeholder 3" descr="draw-1.p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42988" y="1417638"/>
            <a:ext cx="10106024" cy="5053012"/>
          </a:xfr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24837D-263D-9449-BA9E-494B1A49A2CF}" type="slidenum">
              <a:rPr lang="en-US" smtClean="0">
                <a:latin typeface="Times New Roman" pitchFamily="1" charset="0"/>
              </a:rPr>
              <a:pPr/>
              <a:t>3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838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ヒメアギトアリ（</a:t>
            </a:r>
            <a:r>
              <a:rPr lang="en-US" altLang="ja-JP" sz="3600" i="1">
                <a:solidFill>
                  <a:srgbClr val="000000"/>
                </a:solidFill>
                <a:latin typeface="Lucida Grande" pitchFamily="1" charset="0"/>
                <a:ea typeface="ＭＳ Ｐゴシック" pitchFamily="1" charset="-128"/>
                <a:cs typeface="ＭＳ Ｐゴシック" pitchFamily="1" charset="-128"/>
              </a:rPr>
              <a:t>Anochetus shohki</a:t>
            </a:r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）の画像一覧</a:t>
            </a:r>
            <a:endParaRPr lang="en-US" sz="1300">
              <a:solidFill>
                <a:srgbClr val="000000"/>
              </a:solidFill>
              <a:latin typeface="ヒラギノ明朝 Pro W3" pitchFamily="1" charset="-128"/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1361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1" y="2286000"/>
            <a:ext cx="26511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Caeciliidae</a:t>
            </a:r>
          </a:p>
        </p:txBody>
      </p:sp>
      <p:pic>
        <p:nvPicPr>
          <p:cNvPr id="66563" name="Content Placeholder 5" descr="32847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326808" y="1412060"/>
            <a:ext cx="7538383" cy="5171302"/>
          </a:xfr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synonym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"/>
            <a:ext cx="7777769" cy="61249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29124" y="6124993"/>
            <a:ext cx="313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http://biostor.org/reference/17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Hemihomonyms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 name, different code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4"/>
          <p:cNvSpPr>
            <a:spLocks noGrp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Morus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8B5F5-819D-F046-BB41-A405F2F710DE}" type="slidenum">
              <a:rPr lang="en-US" smtClean="0">
                <a:latin typeface="Times New Roman" pitchFamily="1" charset="0"/>
              </a:rPr>
              <a:pPr/>
              <a:t>33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1988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438400"/>
            <a:ext cx="36576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1" y="2438400"/>
            <a:ext cx="43465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05261" y="5723173"/>
            <a:ext cx="222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Mulberry tree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619" y="5723173"/>
            <a:ext cx="1257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Gannet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4"/>
          <p:cNvSpPr>
            <a:spLocks noGrp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Agathis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7FAC41-AA34-624A-9E5E-CB0D4F45B855}" type="slidenum">
              <a:rPr lang="en-US" smtClean="0">
                <a:latin typeface="Times New Roman" pitchFamily="1" charset="0"/>
              </a:rPr>
              <a:pPr/>
              <a:t>34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301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447800"/>
            <a:ext cx="4648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447800"/>
            <a:ext cx="35052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Some plant and animal species have the same name</a:t>
            </a:r>
          </a:p>
        </p:txBody>
      </p:sp>
      <p:sp>
        <p:nvSpPr>
          <p:cNvPr id="4403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Agathis montana </a:t>
            </a:r>
            <a:r>
              <a:rPr lang="en-US">
                <a:ea typeface="ＭＳ Ｐゴシック" pitchFamily="1" charset="-128"/>
                <a:cs typeface="ＭＳ Ｐゴシック" pitchFamily="1" charset="-128"/>
              </a:rPr>
              <a:t>(tree and wasp)</a:t>
            </a:r>
          </a:p>
          <a:p>
            <a:endParaRPr lang="en-US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Abronia aurita </a:t>
            </a:r>
            <a:r>
              <a:rPr lang="en-US">
                <a:ea typeface="ＭＳ Ｐゴシック" pitchFamily="1" charset="-128"/>
                <a:cs typeface="ＭＳ Ｐゴシック" pitchFamily="1" charset="-128"/>
              </a:rPr>
              <a:t>(plant and lizard)</a:t>
            </a:r>
          </a:p>
        </p:txBody>
      </p:sp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4FE79C-F1A0-7E46-A4D3-015B0A6FCB5D}" type="slidenum">
              <a:rPr lang="en-US" smtClean="0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Synonyms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16" y="3886200"/>
            <a:ext cx="6756400" cy="2451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0"/>
            <a:ext cx="5143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301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4710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7989888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0089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0"/>
            <a:ext cx="5592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4738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Fun with Latin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792380-FF03-D244-A8D8-4373371AC7FB}" type="slidenum">
              <a:rPr lang="en-US" smtClean="0">
                <a:latin typeface="Times New Roman" pitchFamily="1" charset="0"/>
              </a:rPr>
              <a:pPr/>
              <a:t>4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379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Abra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cadabra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(abracadabra)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humbugi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(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 humbug)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Eurygenius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(you're a genius)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Gelae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baen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(jelly bean)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Heerz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lukenatcha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 (here’s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lookin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'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atcha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Pieza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kake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(piece a cake)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Ytu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brutus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(et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tu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 Brutus)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C8F5671-DE1F-2C44-BBFA-6ED1308EC100}" type="slidenum">
              <a:rPr lang="en-US" sz="1400"/>
              <a:pPr/>
              <a:t>40</a:t>
            </a:fld>
            <a:endParaRPr lang="en-US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Stegomyia aegypti</a:t>
            </a:r>
            <a:b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(yellow fever mosquito)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6" name="Picture 3" descr="gvc3718b.jpg   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2133601"/>
            <a:ext cx="4614863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94558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31B13F-DBE6-9E4E-93F1-2E5D715611A0}" type="slidenum">
              <a:rPr lang="en-US" sz="1400"/>
              <a:pPr/>
              <a:t>41</a:t>
            </a:fld>
            <a:endParaRPr lang="en-US" sz="1400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Google searches give different results depending on name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Stegomyia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     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50,600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Aedes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1,390,000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Culex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   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469,000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5291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itler rants on taxonomists (From the Bog).MP4" descr="Hitler rants on taxonomists (From the Bog).MP4">
            <a:hlinkClick r:id="" action="ppaction://media"/>
            <a:extLst>
              <a:ext uri="{FF2B5EF4-FFF2-40B4-BE49-F238E27FC236}">
                <a16:creationId xmlns:a16="http://schemas.microsoft.com/office/drawing/2014/main" id="{EA81E14C-F583-7B4C-A228-24D5571E7B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84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4234" y="274638"/>
            <a:ext cx="514656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synynyms.no.de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60" y="1847402"/>
            <a:ext cx="7685077" cy="4590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3742" y="274639"/>
            <a:ext cx="1879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ryanschenk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9" y="0"/>
            <a:ext cx="1104082" cy="1104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35" y="596900"/>
            <a:ext cx="5740400" cy="626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5" y="3505976"/>
            <a:ext cx="2794000" cy="279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9897" y="596900"/>
            <a:ext cx="2828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All your base after 1923 are belong to us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 names change?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Opaque identifiers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(you shouldn’t infer anything about an object based on its identifier)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3556" b="1" dirty="0"/>
              <a:t>58D31D52-713D-44B4-9FE9-CB2D9249C422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versus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Homo sapiens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is a nice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Fundamental axiom of the web, but…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invest identifiers with meaning (even if we “shouldn’t”)</a:t>
            </a:r>
          </a:p>
          <a:p>
            <a:endParaRPr lang="en-US" dirty="0"/>
          </a:p>
          <a:p>
            <a:r>
              <a:rPr lang="en-US" dirty="0"/>
              <a:t>In practice we rely on parsing identifiers (I trust “</a:t>
            </a:r>
            <a:r>
              <a:rPr lang="en-US" dirty="0" err="1"/>
              <a:t>google.com</a:t>
            </a:r>
            <a:r>
              <a:rPr lang="en-US" dirty="0"/>
              <a:t>” more than “</a:t>
            </a:r>
            <a:r>
              <a:rPr lang="en-US" dirty="0" err="1"/>
              <a:t>givemeyourcreditcardnumberquick.com</a:t>
            </a:r>
            <a:r>
              <a:rPr lang="en-US" dirty="0"/>
              <a:t>” ) </a:t>
            </a:r>
          </a:p>
          <a:p>
            <a:endParaRPr lang="en-US" dirty="0"/>
          </a:p>
          <a:p>
            <a:r>
              <a:rPr lang="en-US" dirty="0"/>
              <a:t>Opacity ≠ obscurity (human readable identifiers not necessarily bad)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CA9B45-5007-D94A-826E-CAE3133A60D4}" type="slidenum">
              <a:rPr lang="en-US" smtClean="0">
                <a:latin typeface="Times New Roman" pitchFamily="1" charset="0"/>
              </a:rPr>
              <a:pPr/>
              <a:t>49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Taxonomic names can indicate relationship, and can be descriptive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981200"/>
            <a:ext cx="49530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Homo sapiens 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Linnaeus 1758</a:t>
            </a: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 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	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(modern man)</a:t>
            </a:r>
          </a:p>
          <a:p>
            <a:pPr>
              <a:lnSpc>
                <a:spcPct val="90000"/>
              </a:lnSpc>
            </a:pPr>
            <a:endParaRPr lang="en-US" sz="23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Homo neanderthalensis 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King, 1864 (Neanderthal man)</a:t>
            </a:r>
          </a:p>
          <a:p>
            <a:pPr>
              <a:lnSpc>
                <a:spcPct val="90000"/>
              </a:lnSpc>
            </a:pPr>
            <a:endParaRPr lang="en-US" sz="23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Homo erectus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(Dubois, 1892)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	(upright man)</a:t>
            </a:r>
          </a:p>
          <a:p>
            <a:pPr>
              <a:lnSpc>
                <a:spcPct val="90000"/>
              </a:lnSpc>
            </a:pPr>
            <a:endParaRPr lang="en-US" sz="23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Pan troglodytes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(Blumenbach, 1775)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	(chimpanzee)</a:t>
            </a: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5061" name="Picture 5" descr="ape-man-line-up.jpg                                            0009AA0AMacintosh HD                   B4A32EE0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2590800"/>
            <a:ext cx="4191000" cy="253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Scatological fun with Latin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Bugeranus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Doryctes fartus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Dyaria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Eremobates inyoanus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Pison eu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Soranus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D40533-1229-064D-9592-BB91514F42E5}" type="slidenum">
              <a:rPr lang="en-US" smtClean="0">
                <a:latin typeface="Times New Roman" pitchFamily="1" charset="0"/>
              </a:rPr>
              <a:pPr/>
              <a:t>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52F978-1B67-A542-83E6-4F7E8701D81B}" type="slidenum">
              <a:rPr lang="en-US" smtClean="0">
                <a:latin typeface="Times New Roman" pitchFamily="1" charset="0"/>
              </a:rPr>
              <a:pPr/>
              <a:t>50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Names can tell us about relationships</a:t>
            </a:r>
          </a:p>
        </p:txBody>
      </p:sp>
      <p:pic>
        <p:nvPicPr>
          <p:cNvPr id="46084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1" y="22098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5105400" y="5638800"/>
            <a:ext cx="14141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C72CCF-7839-C04E-84A2-B5CBE5C64941}" type="slidenum">
              <a:rPr lang="en-US" smtClean="0">
                <a:latin typeface="Times New Roman" pitchFamily="1" charset="0"/>
              </a:rPr>
              <a:pPr/>
              <a:t>51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7107" name="Picture 2" descr="&#10;blairs.jpg                  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1" y="2438401"/>
            <a:ext cx="3586163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1" y="20574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2971800" y="5410200"/>
            <a:ext cx="14141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  <p:sp>
        <p:nvSpPr>
          <p:cNvPr id="47110" name="Text Box 5"/>
          <p:cNvSpPr txBox="1">
            <a:spLocks noChangeArrowheads="1"/>
          </p:cNvSpPr>
          <p:nvPr/>
        </p:nvSpPr>
        <p:spPr bwMode="auto">
          <a:xfrm>
            <a:off x="7315200" y="5410200"/>
            <a:ext cx="12682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Blair</a:t>
            </a:r>
          </a:p>
        </p:txBody>
      </p:sp>
      <p:sp>
        <p:nvSpPr>
          <p:cNvPr id="4711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6E947A-1F98-1D4A-9BEA-4F23C00E636A}" type="slidenum">
              <a:rPr lang="en-US" smtClean="0">
                <a:latin typeface="Times New Roman" pitchFamily="1" charset="0"/>
              </a:rPr>
              <a:pPr/>
              <a:t>52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8131" name="Picture 2" descr="EvolutionsRainbowJoanPhoto.jpg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189230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2362201" y="5257800"/>
            <a:ext cx="28906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Jonathon Roughgarden        =</a:t>
            </a: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7086600" y="5334000"/>
            <a:ext cx="19117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Joan Roughgarden</a:t>
            </a: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  <p:pic>
        <p:nvPicPr>
          <p:cNvPr id="4813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981200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18288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reason taxonomic names change is because we invest them with meaning </a:t>
            </a:r>
            <a:br>
              <a:rPr lang="en-US" dirty="0"/>
            </a:br>
            <a:r>
              <a:rPr lang="en-US" dirty="0"/>
              <a:t>(they are not opaque identifiers)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Drosophila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29" y="1417638"/>
            <a:ext cx="4859814" cy="5414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2135802" cy="14176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85" y="1244402"/>
            <a:ext cx="3401067" cy="457443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957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Species </a:t>
            </a:r>
          </a:p>
          <a:p>
            <a:r>
              <a:rPr lang="en-US" sz="3600" dirty="0"/>
              <a:t>name</a:t>
            </a:r>
          </a:p>
        </p:txBody>
      </p:sp>
      <p:sp>
        <p:nvSpPr>
          <p:cNvPr id="8" name="Oval 7"/>
          <p:cNvSpPr/>
          <p:nvPr/>
        </p:nvSpPr>
        <p:spPr>
          <a:xfrm>
            <a:off x="4079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4358389" y="3330254"/>
            <a:ext cx="2183873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42262" y="543948"/>
            <a:ext cx="296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Type specimen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957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Genus</a:t>
            </a:r>
          </a:p>
          <a:p>
            <a:r>
              <a:rPr lang="en-US" sz="3600" dirty="0"/>
              <a:t>name</a:t>
            </a:r>
          </a:p>
        </p:txBody>
      </p:sp>
      <p:sp>
        <p:nvSpPr>
          <p:cNvPr id="8" name="Oval 7"/>
          <p:cNvSpPr/>
          <p:nvPr/>
        </p:nvSpPr>
        <p:spPr>
          <a:xfrm>
            <a:off x="4079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4358388" y="3330255"/>
            <a:ext cx="1657266" cy="51115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015655" y="1998153"/>
            <a:ext cx="3916999" cy="30979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Type species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69608" y="5427023"/>
            <a:ext cx="3939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Drosophila </a:t>
            </a:r>
            <a:r>
              <a:rPr lang="en-US" sz="3600" i="1" dirty="0" err="1"/>
              <a:t>funebris</a:t>
            </a:r>
            <a:endParaRPr lang="en-US" sz="3600" i="1" dirty="0"/>
          </a:p>
        </p:txBody>
      </p:sp>
      <p:sp>
        <p:nvSpPr>
          <p:cNvPr id="9" name="Rectangle 8"/>
          <p:cNvSpPr/>
          <p:nvPr/>
        </p:nvSpPr>
        <p:spPr>
          <a:xfrm>
            <a:off x="1957676" y="5427023"/>
            <a:ext cx="22044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Drosophila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Drosophila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961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39747" y="5354931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8450542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525" y="3158435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funebris</a:t>
            </a:r>
            <a:endParaRPr lang="en-US" i="1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make </a:t>
            </a:r>
            <a:r>
              <a:rPr lang="en-US" i="1" dirty="0"/>
              <a:t>Drosophila </a:t>
            </a:r>
            <a:r>
              <a:rPr lang="en-US" dirty="0"/>
              <a:t>taxonomy fit the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everything </a:t>
            </a:r>
            <a:r>
              <a:rPr lang="en-US" i="1" dirty="0"/>
              <a:t>Drosophila</a:t>
            </a:r>
          </a:p>
          <a:p>
            <a:pPr>
              <a:buNone/>
            </a:pPr>
            <a:r>
              <a:rPr lang="en-US" i="1" dirty="0"/>
              <a:t>	</a:t>
            </a:r>
            <a:r>
              <a:rPr lang="en-US" b="1" dirty="0">
                <a:solidFill>
                  <a:srgbClr val="FF0000"/>
                </a:solidFill>
              </a:rPr>
              <a:t>Big genus, have to rename lots of species</a:t>
            </a:r>
          </a:p>
          <a:p>
            <a:r>
              <a:rPr lang="en-US" dirty="0"/>
              <a:t>Restrict Drosophila to a monophyletic group that includes the type species (</a:t>
            </a:r>
            <a:r>
              <a:rPr lang="en-US" i="1" dirty="0"/>
              <a:t>D. </a:t>
            </a:r>
            <a:r>
              <a:rPr lang="en-US" i="1" dirty="0" err="1"/>
              <a:t>funebris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3459" b="1" i="1" dirty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>
                <a:solidFill>
                  <a:srgbClr val="FF0000"/>
                </a:solidFill>
              </a:rPr>
              <a:t>melanogaster</a:t>
            </a:r>
            <a:r>
              <a:rPr lang="en-US" sz="3459" b="1" i="1" dirty="0">
                <a:solidFill>
                  <a:srgbClr val="FF0000"/>
                </a:solidFill>
              </a:rPr>
              <a:t> </a:t>
            </a:r>
            <a:r>
              <a:rPr lang="en-US" sz="3459" b="1" dirty="0">
                <a:solidFill>
                  <a:srgbClr val="FF0000"/>
                </a:solidFill>
              </a:rPr>
              <a:t>can’t be </a:t>
            </a:r>
            <a:r>
              <a:rPr lang="en-US" sz="3459" b="1" i="1" dirty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>
                <a:solidFill>
                  <a:srgbClr val="FF0000"/>
                </a:solidFill>
              </a:rPr>
              <a:t>melanogaster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Change the type species  to </a:t>
            </a:r>
            <a:r>
              <a:rPr lang="en-US" i="1" dirty="0"/>
              <a:t>Drosophila melanogaster</a:t>
            </a:r>
          </a:p>
          <a:p>
            <a:pPr>
              <a:buNone/>
            </a:pPr>
            <a:r>
              <a:rPr lang="en-US" i="1" dirty="0"/>
              <a:t>	</a:t>
            </a:r>
            <a:r>
              <a:rPr lang="en-US" b="1" dirty="0">
                <a:solidFill>
                  <a:srgbClr val="FF0000"/>
                </a:solidFill>
              </a:rPr>
              <a:t>But nomenclature is not taxonomy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Asked ICZN: Can we change type species of </a:t>
            </a:r>
            <a:r>
              <a:rPr lang="en-US" i="1" dirty="0"/>
              <a:t>Drosophila</a:t>
            </a:r>
            <a:r>
              <a:rPr lang="en-US" dirty="0"/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758950"/>
            <a:ext cx="8445500" cy="3340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2209800" y="609600"/>
            <a:ext cx="3200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Indri indri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981200" y="1981200"/>
            <a:ext cx="3810000" cy="2438400"/>
          </a:xfrm>
        </p:spPr>
        <p:txBody>
          <a:bodyPr/>
          <a:lstStyle/>
          <a:p>
            <a:pPr indent="0">
              <a:buNone/>
            </a:pPr>
            <a:r>
              <a:rPr lang="en-US">
                <a:ea typeface="ＭＳ Ｐゴシック" pitchFamily="1" charset="-128"/>
                <a:cs typeface="ＭＳ Ｐゴシック" pitchFamily="1" charset="-128"/>
              </a:rPr>
              <a:t>Often claimed name means “look!” or “there” in Malagasy 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01D18F-73BD-F841-8DCA-A4A200E62A40}" type="slidenum">
              <a:rPr lang="en-US" smtClean="0">
                <a:latin typeface="Times New Roman" pitchFamily="1" charset="0"/>
              </a:rPr>
              <a:pPr/>
              <a:t>6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0" y="1"/>
            <a:ext cx="4286250" cy="590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Box 5"/>
          <p:cNvSpPr txBox="1">
            <a:spLocks noChangeArrowheads="1"/>
          </p:cNvSpPr>
          <p:nvPr/>
        </p:nvSpPr>
        <p:spPr bwMode="auto">
          <a:xfrm>
            <a:off x="2438401" y="6096000"/>
            <a:ext cx="7954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(story is more complicated, see Wikipedia page http://en.wikipedia.org/wiki/Indri )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ICZN says “no”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10913"/>
            <a:ext cx="8652416" cy="47564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050" y="274638"/>
            <a:ext cx="628175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Problem is premise that names have to match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961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39747" y="5354931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8450542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525" y="3158435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funebris</a:t>
            </a:r>
            <a:endParaRPr lang="en-US" i="1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synonym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br>
              <a:rPr lang="en-US" dirty="0"/>
            </a:br>
            <a:r>
              <a:rPr lang="en-US" dirty="0"/>
              <a:t>(no biology required)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Pithecanthropus erectus </a:t>
            </a:r>
            <a:r>
              <a:rPr lang="en-US" dirty="0"/>
              <a:t>Dubois, 1894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= </a:t>
            </a:r>
            <a:r>
              <a:rPr lang="en-US" i="1" dirty="0"/>
              <a:t>Homo erectus </a:t>
            </a:r>
            <a:r>
              <a:rPr lang="en-US" dirty="0"/>
              <a:t>(Dubois, 1894)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4508500"/>
            <a:ext cx="2540000" cy="2349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Subjective</a:t>
            </a:r>
            <a:br>
              <a:rPr lang="en-US" dirty="0"/>
            </a:br>
            <a:r>
              <a:rPr lang="en-US" dirty="0"/>
              <a:t>(biology required)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Iorania</a:t>
            </a:r>
            <a:r>
              <a:rPr lang="en-US" i="1" dirty="0"/>
              <a:t> </a:t>
            </a:r>
            <a:r>
              <a:rPr lang="en-US" i="1" dirty="0" err="1"/>
              <a:t>concordia</a:t>
            </a:r>
            <a:r>
              <a:rPr lang="en-US" i="1" dirty="0"/>
              <a:t> </a:t>
            </a:r>
            <a:br>
              <a:rPr lang="en-US" dirty="0"/>
            </a:br>
            <a:r>
              <a:rPr lang="en-US" dirty="0"/>
              <a:t>&amp; </a:t>
            </a:r>
            <a:r>
              <a:rPr lang="en-US" i="1" dirty="0" err="1"/>
              <a:t>Rimicaris</a:t>
            </a:r>
            <a:r>
              <a:rPr lang="en-US" i="1" dirty="0"/>
              <a:t> </a:t>
            </a:r>
            <a:r>
              <a:rPr lang="en-US" i="1" dirty="0" err="1"/>
              <a:t>aurantiaca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= </a:t>
            </a:r>
            <a:r>
              <a:rPr lang="en-US" i="1" dirty="0" err="1"/>
              <a:t>Rimicaris</a:t>
            </a:r>
            <a:r>
              <a:rPr lang="en-US" i="1" dirty="0"/>
              <a:t> </a:t>
            </a:r>
            <a:r>
              <a:rPr lang="en-US" i="1" dirty="0" err="1"/>
              <a:t>exoculata</a:t>
            </a:r>
            <a:r>
              <a:rPr lang="en-US" i="1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07" y="3600450"/>
            <a:ext cx="12700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07" y="4406900"/>
            <a:ext cx="12700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1"/>
            <a:ext cx="1687283" cy="1687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8542" y="4041194"/>
            <a:ext cx="4944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Genetic data show small, orange, deep-vent shrimps described as new species are actually juvenile </a:t>
            </a:r>
            <a:r>
              <a:rPr lang="en-US" sz="3200" i="1" dirty="0" err="1"/>
              <a:t>Rimicaris</a:t>
            </a:r>
            <a:r>
              <a:rPr lang="en-US" sz="3200" i="1" dirty="0"/>
              <a:t> </a:t>
            </a:r>
            <a:r>
              <a:rPr lang="en-US" sz="3200" i="1" dirty="0" err="1"/>
              <a:t>exoculata</a:t>
            </a:r>
            <a:r>
              <a:rPr lang="en-US" sz="3200" i="1" dirty="0"/>
              <a:t> 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 ≠ phylogeny)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r>
              <a:rPr lang="en-US"/>
              <a:t>Classification can be contentious</a:t>
            </a:r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0"/>
            <a:ext cx="8837613" cy="457200"/>
          </a:xfrm>
        </p:spPr>
        <p:txBody>
          <a:bodyPr vert="horz" lIns="91435" tIns="45718" rIns="91435" bIns="45718" rtlCol="0" anchor="t">
            <a:normAutofit fontScale="90000"/>
          </a:bodyPr>
          <a:lstStyle/>
          <a:p>
            <a:pPr>
              <a:tabLst>
                <a:tab pos="1028700" algn="l"/>
              </a:tabLst>
            </a:pPr>
            <a:r>
              <a:rPr lang="en-US" sz="2200">
                <a:latin typeface="Arial" pitchFamily="1" charset="0"/>
              </a:rPr>
              <a:t>Figure 32.12  Comparing the molecular based and grade-based trees of animal phylogeny</a:t>
            </a:r>
            <a:endParaRPr lang="en-US" sz="4000"/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838201"/>
            <a:ext cx="9067800" cy="55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are not supposed to name an organism after yourself…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77518"/>
            <a:ext cx="5964524" cy="2848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066" y="2952750"/>
            <a:ext cx="2704935" cy="3905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/>
          <p:cNvSpPr>
            <a:spLocks noChangeArrowheads="1"/>
          </p:cNvSpPr>
          <p:nvPr/>
        </p:nvSpPr>
        <p:spPr bwMode="auto">
          <a:xfrm>
            <a:off x="2438400" y="1828800"/>
            <a:ext cx="5486400" cy="35814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Coelomata</a:t>
            </a:r>
            <a:br>
              <a:rPr lang="en-US" sz="4000"/>
            </a:br>
            <a:r>
              <a:rPr lang="en-US" sz="3200"/>
              <a:t>(we should be looking at flies)</a:t>
            </a:r>
            <a:endParaRPr lang="en-US" sz="400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2209801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Line 7"/>
          <p:cNvSpPr>
            <a:spLocks noChangeShapeType="1"/>
          </p:cNvSpPr>
          <p:nvPr/>
        </p:nvSpPr>
        <p:spPr bwMode="auto">
          <a:xfrm>
            <a:off x="3276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2" name="Line 8"/>
          <p:cNvSpPr>
            <a:spLocks noChangeShapeType="1"/>
          </p:cNvSpPr>
          <p:nvPr/>
        </p:nvSpPr>
        <p:spPr bwMode="auto">
          <a:xfrm>
            <a:off x="4572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3" name="Line 9"/>
          <p:cNvSpPr>
            <a:spLocks noChangeShapeType="1"/>
          </p:cNvSpPr>
          <p:nvPr/>
        </p:nvSpPr>
        <p:spPr bwMode="auto">
          <a:xfrm>
            <a:off x="8686800" y="3429000"/>
            <a:ext cx="0" cy="26670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>
            <a:off x="6629400" y="3429000"/>
            <a:ext cx="0" cy="18288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>
            <a:off x="3962400" y="5257800"/>
            <a:ext cx="2667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6" name="Line 12"/>
          <p:cNvSpPr>
            <a:spLocks noChangeShapeType="1"/>
          </p:cNvSpPr>
          <p:nvPr/>
        </p:nvSpPr>
        <p:spPr bwMode="auto">
          <a:xfrm>
            <a:off x="3276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5334000" y="5257800"/>
            <a:ext cx="0" cy="838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3962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334000" y="6096000"/>
            <a:ext cx="3352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4456281" y="4322764"/>
            <a:ext cx="183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Coelomata </a:t>
            </a:r>
          </a:p>
          <a:p>
            <a:pPr algn="ctr"/>
            <a:r>
              <a:rPr lang="en-US"/>
              <a:t>(true body cavity)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AutoShape 2"/>
          <p:cNvSpPr>
            <a:spLocks noChangeArrowheads="1"/>
          </p:cNvSpPr>
          <p:nvPr/>
        </p:nvSpPr>
        <p:spPr bwMode="auto">
          <a:xfrm>
            <a:off x="5486400" y="1981200"/>
            <a:ext cx="4419600" cy="26670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Ecdysozoa</a:t>
            </a:r>
            <a:br>
              <a:rPr lang="en-US" sz="4000"/>
            </a:br>
            <a:r>
              <a:rPr lang="en-US" sz="3200"/>
              <a:t>(flies and nematodes are both OK)</a:t>
            </a:r>
            <a:endParaRPr lang="en-US" sz="400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2209801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3276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4572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86868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66294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6629400" y="4343400"/>
            <a:ext cx="2057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>
            <a:off x="3276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5" name="Line 13"/>
          <p:cNvSpPr>
            <a:spLocks noChangeShapeType="1"/>
          </p:cNvSpPr>
          <p:nvPr/>
        </p:nvSpPr>
        <p:spPr bwMode="auto">
          <a:xfrm>
            <a:off x="76962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>
            <a:off x="3962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3962400" y="5257800"/>
            <a:ext cx="3733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6934201" y="3713163"/>
            <a:ext cx="1142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Ecdysozoa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381001"/>
            <a:ext cx="7035800" cy="626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2000" y="2057400"/>
            <a:ext cx="8636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1905000" y="3505200"/>
            <a:ext cx="55626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Viewing classifications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treevis.net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27" y="1468905"/>
            <a:ext cx="8659545" cy="5389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9925"/>
            <a:ext cx="109728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8" name="Picture 4" descr="news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213" y="1"/>
            <a:ext cx="10357767" cy="68548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voronoitree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779" y="376671"/>
            <a:ext cx="12213557" cy="6104657"/>
          </a:xfrm>
          <a:prstGeom prst="rect">
            <a:avLst/>
          </a:prstGeom>
          <a:noFill/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98821" y="2513341"/>
            <a:ext cx="109728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Voroni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treemap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acetree.mov" descr="spacetree.mov">
            <a:hlinkClick r:id="" action="ppaction://media"/>
            <a:extLst>
              <a:ext uri="{FF2B5EF4-FFF2-40B4-BE49-F238E27FC236}">
                <a16:creationId xmlns:a16="http://schemas.microsoft.com/office/drawing/2014/main" id="{183A549E-A8BE-C746-8010-A69E2BBC45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0263" y="0"/>
            <a:ext cx="7989887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-80754721.mov" descr="video-80754721.mov">
            <a:hlinkClick r:id="" action="ppaction://media"/>
            <a:extLst>
              <a:ext uri="{FF2B5EF4-FFF2-40B4-BE49-F238E27FC236}">
                <a16:creationId xmlns:a16="http://schemas.microsoft.com/office/drawing/2014/main" id="{286A6F7C-1FB0-7E4F-9D92-23F43D98A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9163" y="0"/>
            <a:ext cx="527367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Nomenclature has inherited a quaint view of the tree of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eemap.mov" descr="treemap.mov">
            <a:hlinkClick r:id="" action="ppaction://media"/>
            <a:extLst>
              <a:ext uri="{FF2B5EF4-FFF2-40B4-BE49-F238E27FC236}">
                <a16:creationId xmlns:a16="http://schemas.microsoft.com/office/drawing/2014/main" id="{FDD3D5B8-D7B5-9D4A-A3D4-BCC9CDFE7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238" y="0"/>
            <a:ext cx="813752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 without names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849489-8DC8-1542-8F16-010B71BE92F2}" type="slidenum">
              <a:rPr lang="en-US" sz="1400"/>
              <a:pPr/>
              <a:t>82</a:t>
            </a:fld>
            <a:endParaRPr lang="en-US" sz="1400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Barcodes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1"/>
            <a:ext cx="60198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2362201" y="5181600"/>
            <a:ext cx="7312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/>
              <a:t>Only a few numbers needed to generate unique identifiers</a:t>
            </a:r>
          </a:p>
          <a:p>
            <a:endParaRPr lang="en-GB"/>
          </a:p>
          <a:p>
            <a:r>
              <a:rPr lang="en-GB"/>
              <a:t>e.g.,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= 1,000,000</a:t>
            </a:r>
          </a:p>
        </p:txBody>
      </p:sp>
    </p:spTree>
    <p:extLst>
      <p:ext uri="{BB962C8B-B14F-4D97-AF65-F5344CB8AC3E}">
        <p14:creationId xmlns:p14="http://schemas.microsoft.com/office/powerpoint/2010/main" val="342184003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5"/>
          <p:cNvSpPr>
            <a:spLocks noChangeArrowheads="1"/>
          </p:cNvSpPr>
          <p:nvPr/>
        </p:nvSpPr>
        <p:spPr bwMode="auto">
          <a:xfrm>
            <a:off x="4953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8" name="Rectangle 6"/>
          <p:cNvSpPr>
            <a:spLocks noChangeArrowheads="1"/>
          </p:cNvSpPr>
          <p:nvPr/>
        </p:nvSpPr>
        <p:spPr bwMode="auto">
          <a:xfrm>
            <a:off x="65532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9" name="Rectangle 7"/>
          <p:cNvSpPr>
            <a:spLocks noChangeArrowheads="1"/>
          </p:cNvSpPr>
          <p:nvPr/>
        </p:nvSpPr>
        <p:spPr bwMode="auto">
          <a:xfrm>
            <a:off x="5334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0" name="Rectangle 8"/>
          <p:cNvSpPr>
            <a:spLocks noChangeArrowheads="1"/>
          </p:cNvSpPr>
          <p:nvPr/>
        </p:nvSpPr>
        <p:spPr bwMode="auto">
          <a:xfrm>
            <a:off x="6934200" y="2438400"/>
            <a:ext cx="381000" cy="685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1" name="Rectangle 9"/>
          <p:cNvSpPr>
            <a:spLocks noChangeArrowheads="1"/>
          </p:cNvSpPr>
          <p:nvPr/>
        </p:nvSpPr>
        <p:spPr bwMode="auto">
          <a:xfrm>
            <a:off x="6096000" y="2438400"/>
            <a:ext cx="457200" cy="6858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2" name="Rectangle 10"/>
          <p:cNvSpPr>
            <a:spLocks noChangeArrowheads="1"/>
          </p:cNvSpPr>
          <p:nvPr/>
        </p:nvSpPr>
        <p:spPr bwMode="auto">
          <a:xfrm>
            <a:off x="57150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>
                <a:latin typeface="Times New Roman" charset="0"/>
                <a:ea typeface="ＭＳ Ｐゴシック" charset="0"/>
                <a:cs typeface="ＭＳ Ｐゴシック" charset="0"/>
              </a:rPr>
              <a:t>DNA barcode</a:t>
            </a:r>
          </a:p>
        </p:txBody>
      </p:sp>
      <p:sp>
        <p:nvSpPr>
          <p:cNvPr id="11674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6DFE501-6521-5040-B9D8-31FC73BB06B9}" type="slidenum">
              <a:rPr lang="en-US" sz="1400"/>
              <a:pPr/>
              <a:t>83</a:t>
            </a:fld>
            <a:endParaRPr lang="en-US" sz="1400"/>
          </a:p>
        </p:txBody>
      </p:sp>
      <p:sp>
        <p:nvSpPr>
          <p:cNvPr id="116745" name="TextBox 4"/>
          <p:cNvSpPr txBox="1">
            <a:spLocks noChangeArrowheads="1"/>
          </p:cNvSpPr>
          <p:nvPr/>
        </p:nvSpPr>
        <p:spPr bwMode="auto">
          <a:xfrm>
            <a:off x="4953000" y="2286001"/>
            <a:ext cx="2400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>
                <a:solidFill>
                  <a:srgbClr val="FFFFFF"/>
                </a:solidFill>
                <a:latin typeface="Courier" charset="0"/>
                <a:cs typeface="Courier" charset="0"/>
              </a:rPr>
              <a:t>cctgta</a:t>
            </a:r>
          </a:p>
        </p:txBody>
      </p:sp>
      <p:sp>
        <p:nvSpPr>
          <p:cNvPr id="116746" name="TextBox 5"/>
          <p:cNvSpPr txBox="1">
            <a:spLocks noChangeArrowheads="1"/>
          </p:cNvSpPr>
          <p:nvPr/>
        </p:nvSpPr>
        <p:spPr bwMode="auto">
          <a:xfrm>
            <a:off x="2598739" y="4343401"/>
            <a:ext cx="86885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/>
              <a:t>4 × 4 × 4 × 4 × 4 × 4 = 4096 </a:t>
            </a:r>
          </a:p>
        </p:txBody>
      </p:sp>
    </p:spTree>
    <p:extLst>
      <p:ext uri="{BB962C8B-B14F-4D97-AF65-F5344CB8AC3E}">
        <p14:creationId xmlns:p14="http://schemas.microsoft.com/office/powerpoint/2010/main" val="410349681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E38D230-EAE0-0E48-80A0-30051D6D3D3B}" type="slidenum">
              <a:rPr lang="en-US" sz="1400"/>
              <a:pPr/>
              <a:t>84</a:t>
            </a:fld>
            <a:endParaRPr lang="en-US" sz="140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DNA as a biological barcode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Sequence the same stretch of DNA in all animals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Quickly know whether sequence is new or not (compare with all known sequences)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Get some idea of what unknown species is (e.g., it’s like fly DNA)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Already used in microbiology and forensic zoology (e.g., whale meat)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25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36B76A6-1742-1B44-9817-4728D64BC332}" type="slidenum">
              <a:rPr lang="en-US" sz="1400"/>
              <a:pPr/>
              <a:t>85</a:t>
            </a:fld>
            <a:endParaRPr lang="en-US" sz="1400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DNA barcode for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Calidris alpina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(Dunlin)</a:t>
            </a:r>
          </a:p>
        </p:txBody>
      </p:sp>
      <p:pic>
        <p:nvPicPr>
          <p:cNvPr id="118787" name="Picture 3" descr="Calidris_alpina.jpg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17" y="1300392"/>
            <a:ext cx="4749966" cy="316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 descr="createbcode.png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76800"/>
            <a:ext cx="6707188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2362200" y="4648200"/>
            <a:ext cx="7162800" cy="1676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59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981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6359076-AF17-A04D-B4CA-13A073FBE804}" type="slidenum">
              <a:rPr lang="en-US" sz="1400"/>
              <a:pPr/>
              <a:t>86</a:t>
            </a:fld>
            <a:endParaRPr lang="en-US" sz="1400"/>
          </a:p>
        </p:txBody>
      </p:sp>
      <p:pic>
        <p:nvPicPr>
          <p:cNvPr id="1198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0"/>
            <a:ext cx="7508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53734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1208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C15C522-920C-D746-AEC9-65BC780935E1}" type="slidenum">
              <a:rPr lang="en-US" sz="1400"/>
              <a:pPr/>
              <a:t>87</a:t>
            </a:fld>
            <a:endParaRPr lang="en-US" sz="1400"/>
          </a:p>
        </p:txBody>
      </p:sp>
      <p:pic>
        <p:nvPicPr>
          <p:cNvPr id="120836" name="Picture 3" descr="gal_squid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35" y="1423512"/>
            <a:ext cx="8074096" cy="543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946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Discovered July 2003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13 tonnes, 12 metres across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No obvious cellular structure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Giant squid?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Sea monster?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????</a:t>
            </a:r>
          </a:p>
        </p:txBody>
      </p:sp>
      <p:sp>
        <p:nvSpPr>
          <p:cNvPr id="1218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35227A4-0521-CD49-8427-A0B95051A0BB}" type="slidenum">
              <a:rPr lang="en-US" sz="1400"/>
              <a:pPr/>
              <a:t>88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42202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EDFC6B-224C-5644-9AF5-8DCF4471350D}" type="slidenum">
              <a:rPr lang="en-US" sz="1400"/>
              <a:pPr/>
              <a:t>89</a:t>
            </a:fld>
            <a:endParaRPr lang="en-US" sz="1400"/>
          </a:p>
        </p:txBody>
      </p:sp>
      <p:pic>
        <p:nvPicPr>
          <p:cNvPr id="122883" name="Picture 3" descr="gal_squi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302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04801"/>
            <a:ext cx="6925320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00E84F5-DBD8-B14B-A488-6B11E92C0E9C}" type="slidenum">
              <a:rPr lang="en-US" sz="1400"/>
              <a:pPr/>
              <a:t>90</a:t>
            </a:fld>
            <a:endParaRPr lang="en-US" sz="1400"/>
          </a:p>
        </p:txBody>
      </p:sp>
      <p:pic>
        <p:nvPicPr>
          <p:cNvPr id="123906" name="Picture 4" descr="z1n0030409090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0"/>
            <a:ext cx="603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6566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8A0364-ACFB-3D46-8EBC-BB21816ED23F}" type="slidenum">
              <a:rPr lang="en-US" sz="1400"/>
              <a:pPr/>
              <a:t>91</a:t>
            </a:fld>
            <a:endParaRPr lang="en-US" sz="1400"/>
          </a:p>
        </p:txBody>
      </p:sp>
      <p:pic>
        <p:nvPicPr>
          <p:cNvPr id="124931" name="Picture 2" descr="physeter_catodon_gohi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2741" cy="413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3" descr="gal_squid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653" y="2014151"/>
            <a:ext cx="7195686" cy="484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09729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460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1295</Words>
  <Application>Microsoft Macintosh PowerPoint</Application>
  <PresentationFormat>Widescreen</PresentationFormat>
  <Paragraphs>229</Paragraphs>
  <Slides>92</Slides>
  <Notes>19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ヒラギノ明朝 Pro W3</vt:lpstr>
      <vt:lpstr>Arial</vt:lpstr>
      <vt:lpstr>Calibri</vt:lpstr>
      <vt:lpstr>Courier</vt:lpstr>
      <vt:lpstr>Lucida Grande</vt:lpstr>
      <vt:lpstr>Times</vt:lpstr>
      <vt:lpstr>Times New Roman</vt:lpstr>
      <vt:lpstr>Office Theme</vt:lpstr>
      <vt:lpstr>Taxonomy</vt:lpstr>
      <vt:lpstr>Linnaeus</vt:lpstr>
      <vt:lpstr>ヒメアギトアリ（Anochetus shohki）の画像一覧</vt:lpstr>
      <vt:lpstr>Fun with Latin</vt:lpstr>
      <vt:lpstr>Scatological fun with Latin</vt:lpstr>
      <vt:lpstr>Indri indri</vt:lpstr>
      <vt:lpstr>You are not supposed to name an organism after yourself…</vt:lpstr>
      <vt:lpstr>Nomenclature has inherited a quaint view of the tree of life</vt:lpstr>
      <vt:lpstr>PowerPoint Presentation</vt:lpstr>
      <vt:lpstr>Animals (International Code of Zoological Nomenclature)</vt:lpstr>
      <vt:lpstr>Plants and Fungi (International Code of Botanical Nomenclature)</vt:lpstr>
      <vt:lpstr>Bacteria (International Code of Nomenclature of Bacteria)</vt:lpstr>
      <vt:lpstr>Evolutionary tree for all of life</vt:lpstr>
      <vt:lpstr>PowerPoint Presentation</vt:lpstr>
      <vt:lpstr>Fungi can could have two names  (anamorph and telomorph)</vt:lpstr>
      <vt:lpstr>“Protists” (animal, plant, or both?)  (ambiregnal)</vt:lpstr>
      <vt:lpstr>Microsporida</vt:lpstr>
      <vt:lpstr>Homonyms</vt:lpstr>
      <vt:lpstr>PowerPoint Presentation</vt:lpstr>
      <vt:lpstr>PowerPoint Presentation</vt:lpstr>
      <vt:lpstr>Leviathan melvillei</vt:lpstr>
      <vt:lpstr>But Leviathan had already been used as a genus name…</vt:lpstr>
      <vt:lpstr>PowerPoint Presentation</vt:lpstr>
      <vt:lpstr>Oops…</vt:lpstr>
      <vt:lpstr>Leviathan melvillei</vt:lpstr>
      <vt:lpstr>Livyatan melvillei</vt:lpstr>
      <vt:lpstr>Why homonyms matter</vt:lpstr>
      <vt:lpstr>Caeciliidae</vt:lpstr>
      <vt:lpstr>Search GBIF in 2008 for “Caeciliidae”</vt:lpstr>
      <vt:lpstr>Caeciliidae</vt:lpstr>
      <vt:lpstr>Types of synonym</vt:lpstr>
      <vt:lpstr>Hemihomonyms</vt:lpstr>
      <vt:lpstr>Morus</vt:lpstr>
      <vt:lpstr>Agathis</vt:lpstr>
      <vt:lpstr>Some plant and animal species have the same name</vt:lpstr>
      <vt:lpstr>Synonyms</vt:lpstr>
      <vt:lpstr>PowerPoint Presentation</vt:lpstr>
      <vt:lpstr>PowerPoint Presentation</vt:lpstr>
      <vt:lpstr>PowerPoint Presentation</vt:lpstr>
      <vt:lpstr>Stegomyia aegypti (yellow fever mosquito)</vt:lpstr>
      <vt:lpstr>Google searches give different results depending on name</vt:lpstr>
      <vt:lpstr>PowerPoint Presentation</vt:lpstr>
      <vt:lpstr>http://synynyms.no.de/</vt:lpstr>
      <vt:lpstr>PowerPoint Presentation</vt:lpstr>
      <vt:lpstr>Why do names change?</vt:lpstr>
      <vt:lpstr>Opaque identifiers  (you shouldn’t infer anything about an object based on its identifier)</vt:lpstr>
      <vt:lpstr>58D31D52-713D-44B4-9FE9-CB2D9249C422  versus  Homo sapiens</vt:lpstr>
      <vt:lpstr>Opacity is a nice idea</vt:lpstr>
      <vt:lpstr>Taxonomic names can indicate relationship, and can be descriptive</vt:lpstr>
      <vt:lpstr>Names can tell us about relationships</vt:lpstr>
      <vt:lpstr>Name changes matter</vt:lpstr>
      <vt:lpstr>Name changes matter</vt:lpstr>
      <vt:lpstr>One reason taxonomic names change is because we invest them with meaning  (they are not opaque identifiers)</vt:lpstr>
      <vt:lpstr>Drosophila</vt:lpstr>
      <vt:lpstr>PowerPoint Presentation</vt:lpstr>
      <vt:lpstr>PowerPoint Presentation</vt:lpstr>
      <vt:lpstr>Drosophila</vt:lpstr>
      <vt:lpstr>How do make Drosophila taxonomy fit the tree?</vt:lpstr>
      <vt:lpstr>Asked ICZN: Can we change type species of Drosophila?</vt:lpstr>
      <vt:lpstr>ICZN says “no”</vt:lpstr>
      <vt:lpstr>Problem is premise that names have to match tree</vt:lpstr>
      <vt:lpstr>Types of synonym</vt:lpstr>
      <vt:lpstr>Objective (no biology required)</vt:lpstr>
      <vt:lpstr>Pithecanthropus erectus Dubois, 1894  = Homo erectus (Dubois, 1894)</vt:lpstr>
      <vt:lpstr>Subjective (biology required)</vt:lpstr>
      <vt:lpstr>Iorania concordia  &amp; Rimicaris aurantiaca  = Rimicaris exoculata   </vt:lpstr>
      <vt:lpstr>Classification</vt:lpstr>
      <vt:lpstr>Classification can be contentious</vt:lpstr>
      <vt:lpstr>Figure 32.12  Comparing the molecular based and grade-based trees of animal phylogeny</vt:lpstr>
      <vt:lpstr>Coelomata (we should be looking at flies)</vt:lpstr>
      <vt:lpstr>Ecdysozoa (flies and nematodes are both OK)</vt:lpstr>
      <vt:lpstr>PowerPoint Presentation</vt:lpstr>
      <vt:lpstr>PowerPoint Presentation</vt:lpstr>
      <vt:lpstr>Viewing classifications</vt:lpstr>
      <vt:lpstr>http://treevis.net</vt:lpstr>
      <vt:lpstr>PowerPoint Presentation</vt:lpstr>
      <vt:lpstr>Voroni treemap</vt:lpstr>
      <vt:lpstr>PowerPoint Presentation</vt:lpstr>
      <vt:lpstr>PowerPoint Presentation</vt:lpstr>
      <vt:lpstr>PowerPoint Presentation</vt:lpstr>
      <vt:lpstr>Taxonomy without names</vt:lpstr>
      <vt:lpstr>Barcodes</vt:lpstr>
      <vt:lpstr>DNA barcode</vt:lpstr>
      <vt:lpstr>DNA as a biological barcode</vt:lpstr>
      <vt:lpstr>DNA barcode for Calidris alpina (Dunlin)</vt:lpstr>
      <vt:lpstr>PowerPoint Presentation</vt:lpstr>
      <vt:lpstr>Chilean blob</vt:lpstr>
      <vt:lpstr>Chilean blob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Taxonomy</dc:title>
  <dc:creator>Roderic Page</dc:creator>
  <cp:lastModifiedBy>Roderic Page</cp:lastModifiedBy>
  <cp:revision>27</cp:revision>
  <cp:lastPrinted>2012-01-27T14:20:17Z</cp:lastPrinted>
  <dcterms:created xsi:type="dcterms:W3CDTF">2013-01-25T11:35:38Z</dcterms:created>
  <dcterms:modified xsi:type="dcterms:W3CDTF">2022-01-04T15:44:24Z</dcterms:modified>
</cp:coreProperties>
</file>